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5"/>
  </p:handoutMasterIdLst>
  <p:sldIdLst>
    <p:sldId id="331" r:id="rId3"/>
    <p:sldId id="349" r:id="rId5"/>
    <p:sldId id="381" r:id="rId6"/>
    <p:sldId id="382" r:id="rId7"/>
    <p:sldId id="383" r:id="rId8"/>
    <p:sldId id="384" r:id="rId9"/>
    <p:sldId id="385" r:id="rId10"/>
    <p:sldId id="386" r:id="rId11"/>
    <p:sldId id="387" r:id="rId12"/>
    <p:sldId id="388" r:id="rId13"/>
    <p:sldId id="389" r:id="rId14"/>
    <p:sldId id="390" r:id="rId15"/>
    <p:sldId id="391" r:id="rId16"/>
    <p:sldId id="394" r:id="rId17"/>
    <p:sldId id="632" r:id="rId18"/>
    <p:sldId id="396" r:id="rId19"/>
    <p:sldId id="397" r:id="rId20"/>
    <p:sldId id="398" r:id="rId21"/>
    <p:sldId id="401" r:id="rId22"/>
    <p:sldId id="402" r:id="rId23"/>
    <p:sldId id="399" r:id="rId24"/>
    <p:sldId id="400" r:id="rId25"/>
    <p:sldId id="404" r:id="rId26"/>
    <p:sldId id="405" r:id="rId27"/>
    <p:sldId id="406" r:id="rId28"/>
    <p:sldId id="407" r:id="rId29"/>
    <p:sldId id="408" r:id="rId30"/>
    <p:sldId id="409" r:id="rId31"/>
    <p:sldId id="410" r:id="rId32"/>
    <p:sldId id="411" r:id="rId33"/>
    <p:sldId id="412" r:id="rId34"/>
    <p:sldId id="294" r:id="rId35"/>
    <p:sldId id="413" r:id="rId36"/>
    <p:sldId id="415" r:id="rId37"/>
    <p:sldId id="414" r:id="rId38"/>
    <p:sldId id="416" r:id="rId39"/>
    <p:sldId id="362" r:id="rId40"/>
    <p:sldId id="363" r:id="rId41"/>
    <p:sldId id="424" r:id="rId42"/>
    <p:sldId id="423" r:id="rId43"/>
    <p:sldId id="417" r:id="rId44"/>
    <p:sldId id="420" r:id="rId45"/>
    <p:sldId id="421" r:id="rId46"/>
    <p:sldId id="422" r:id="rId47"/>
    <p:sldId id="425" r:id="rId48"/>
    <p:sldId id="418" r:id="rId49"/>
    <p:sldId id="419" r:id="rId50"/>
    <p:sldId id="426" r:id="rId51"/>
    <p:sldId id="427" r:id="rId52"/>
    <p:sldId id="428" r:id="rId53"/>
    <p:sldId id="429" r:id="rId54"/>
  </p:sldIdLst>
  <p:sldSz cx="9144000" cy="6858000" type="screen4x3"/>
  <p:notesSz cx="6858000" cy="9144000"/>
  <p:defaultTextStyle>
    <a:defPPr>
      <a:defRPr lang="en-US"/>
    </a:defPPr>
    <a:lvl1pPr marL="0" lvl="0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lvl="1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lvl="2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lvl="3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lvl="4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lvl="5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lvl="6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lvl="7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lvl="8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6666"/>
    <a:srgbClr val="FFFF99"/>
    <a:srgbClr val="00FFFF"/>
    <a:srgbClr val="009900"/>
    <a:srgbClr val="339933"/>
    <a:srgbClr val="00CC00"/>
    <a:srgbClr val="FF33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9"/>
    <p:restoredTop sz="94616"/>
  </p:normalViewPr>
  <p:slideViewPr>
    <p:cSldViewPr snapToGrid="0" showGuides="1">
      <p:cViewPr varScale="1">
        <p:scale>
          <a:sx n="68" d="100"/>
          <a:sy n="68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8" Type="http://schemas.openxmlformats.org/officeDocument/2006/relationships/tableStyles" Target="tableStyles.xml"/><Relationship Id="rId57" Type="http://schemas.openxmlformats.org/officeDocument/2006/relationships/viewProps" Target="viewProps.xml"/><Relationship Id="rId56" Type="http://schemas.openxmlformats.org/officeDocument/2006/relationships/presProps" Target="presProps.xml"/><Relationship Id="rId55" Type="http://schemas.openxmlformats.org/officeDocument/2006/relationships/handoutMaster" Target="handoutMasters/handoutMaster1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u="none">
                <a:latin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u="none">
                <a:latin typeface="Arial" panose="020B060402020202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u="none">
                <a:latin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u="none">
                <a:latin typeface="Arial" panose="020B060402020202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600C75F-14AC-4E02-AFFB-0F5C4056B9D6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u="none">
                <a:latin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u="none">
                <a:latin typeface="Arial" panose="020B060402020202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8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u="none">
                <a:latin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u="none">
                <a:latin typeface="Arial" panose="020B060402020202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D18C5C4-A646-4E68-9EEC-F2F7D8FD4703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220" name="Slide Number Placeholder 3"/>
          <p:cNvSpPr txBox="1">
            <a:spLocks noGrp="1"/>
          </p:cNvSpPr>
          <p:nvPr/>
        </p:nvSpPr>
        <p:spPr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defTabSz="457200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Slide Image Placeholder 1"/>
          <p:cNvSpPr>
            <a:spLocks noTextEdit="1"/>
          </p:cNvSpPr>
          <p:nvPr>
            <p:ph type="sldImg"/>
          </p:nvPr>
        </p:nvSpPr>
        <p:spPr>
          <a:xfrm>
            <a:off x="912813" y="1330325"/>
            <a:ext cx="4791075" cy="3594100"/>
          </a:xfrm>
          <a:ln/>
        </p:spPr>
      </p:sp>
      <p:sp>
        <p:nvSpPr>
          <p:cNvPr id="24579" name="Text Placeholder 2"/>
          <p:cNvSpPr/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en-US" altLang="zh-CN" dirty="0">
              <a:ea typeface="等线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7"/>
          <p:cNvGrpSpPr/>
          <p:nvPr/>
        </p:nvGrpSpPr>
        <p:grpSpPr>
          <a:xfrm>
            <a:off x="-7937" y="-7937"/>
            <a:ext cx="9169400" cy="6873875"/>
            <a:chOff x="-8466" y="-8468"/>
            <a:chExt cx="9169804" cy="6874935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6B8A33-597B-44DD-B7A0-F5DF34A185F4}" type="slidenum">
              <a:rPr kumimoji="0" lang="en-SG" altLang="vi-VN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07DB47-4557-4CC5-BF2F-43D950F93EE2}" type="slidenum">
              <a:rPr kumimoji="0" lang="en-SG" altLang="vi-VN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8000" b="0" i="0" u="none" strike="noStrike" kern="1200" cap="none" spc="0" normalizeH="0" baseline="0" noProof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  <a:endParaRPr kumimoji="0" lang="en-US" altLang="vi-VN" sz="8000" b="0" i="0" u="none" strike="noStrike" kern="1200" cap="none" spc="0" normalizeH="0" baseline="0" noProof="0">
              <a:ln>
                <a:noFill/>
              </a:ln>
              <a:solidFill>
                <a:srgbClr val="C0E4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8000" b="0" i="0" u="none" strike="noStrike" kern="1200" cap="none" spc="0" normalizeH="0" baseline="0" noProof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  <a:endParaRPr kumimoji="0" lang="en-US" altLang="vi-VN" sz="8000" b="0" i="0" u="none" strike="noStrike" kern="1200" cap="none" spc="0" normalizeH="0" baseline="0" noProof="0">
              <a:ln>
                <a:noFill/>
              </a:ln>
              <a:solidFill>
                <a:srgbClr val="C0E4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35B166F-9797-47B0-A06C-8A2AAAB2B70C}" type="slidenum">
              <a:rPr kumimoji="0" lang="en-SG" altLang="vi-VN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07DB47-4557-4CC5-BF2F-43D950F93EE2}" type="slidenum">
              <a:rPr kumimoji="0" lang="en-SG" altLang="vi-VN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8000" b="0" i="0" u="none" strike="noStrike" kern="1200" cap="none" spc="0" normalizeH="0" baseline="0" noProof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  <a:endParaRPr kumimoji="0" lang="en-US" altLang="vi-VN" sz="8000" b="0" i="0" u="none" strike="noStrike" kern="1200" cap="none" spc="0" normalizeH="0" baseline="0" noProof="0">
              <a:ln>
                <a:noFill/>
              </a:ln>
              <a:solidFill>
                <a:srgbClr val="C0E4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8000" b="0" i="0" u="none" strike="noStrike" kern="1200" cap="none" spc="0" normalizeH="0" baseline="0" noProof="0">
                <a:ln>
                  <a:noFill/>
                </a:ln>
                <a:solidFill>
                  <a:srgbClr val="C0E47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  <a:endParaRPr kumimoji="0" lang="en-US" altLang="vi-VN" sz="8000" b="0" i="0" u="none" strike="noStrike" kern="1200" cap="none" spc="0" normalizeH="0" baseline="0" noProof="0">
              <a:ln>
                <a:noFill/>
              </a:ln>
              <a:solidFill>
                <a:srgbClr val="C0E4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F7E9FAC-886B-4362-812B-605838A1090A}" type="slidenum">
              <a:rPr kumimoji="0" lang="en-SG" altLang="vi-VN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07DB47-4557-4CC5-BF2F-43D950F93EE2}" type="slidenum">
              <a:rPr kumimoji="0" lang="en-SG" altLang="vi-VN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07DB47-4557-4CC5-BF2F-43D950F93EE2}" type="slidenum">
              <a:rPr kumimoji="0" lang="en-SG" altLang="vi-VN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07DB47-4557-4CC5-BF2F-43D950F93EE2}" type="slidenum">
              <a:rPr kumimoji="0" lang="en-SG" altLang="vi-VN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733255-69DE-4575-8342-8F91BD45B249}" type="slidenum">
              <a:rPr kumimoji="0" lang="en-SG" altLang="vi-VN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07DB47-4557-4CC5-BF2F-43D950F93EE2}" type="slidenum">
              <a:rPr kumimoji="0" lang="en-SG" altLang="vi-VN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07DB47-4557-4CC5-BF2F-43D950F93EE2}" type="slidenum">
              <a:rPr kumimoji="0" lang="en-SG" altLang="vi-VN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07DB47-4557-4CC5-BF2F-43D950F93EE2}" type="slidenum">
              <a:rPr kumimoji="0" lang="en-SG" altLang="vi-VN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07DB47-4557-4CC5-BF2F-43D950F93EE2}" type="slidenum">
              <a:rPr kumimoji="0" lang="en-SG" altLang="vi-VN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07DB47-4557-4CC5-BF2F-43D950F93EE2}" type="slidenum">
              <a:rPr kumimoji="0" lang="en-SG" altLang="vi-VN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07DB47-4557-4CC5-BF2F-43D950F93EE2}" type="slidenum">
              <a:rPr kumimoji="0" lang="en-SG" altLang="vi-VN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07DB47-4557-4CC5-BF2F-43D950F93EE2}" type="slidenum">
              <a:rPr kumimoji="0" lang="en-SG" altLang="vi-VN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07DB47-4557-4CC5-BF2F-43D950F93EE2}" type="slidenum">
              <a:rPr kumimoji="0" lang="en-SG" altLang="vi-VN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16"/>
          <p:cNvGrpSpPr/>
          <p:nvPr/>
        </p:nvGrpSpPr>
        <p:grpSpPr>
          <a:xfrm>
            <a:off x="-7937" y="-7937"/>
            <a:ext cx="9169400" cy="687387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vi-VN" dirty="0"/>
              <a:t>Click to edit Master title style</a:t>
            </a:r>
            <a:endParaRPr lang="en-US" altLang="vi-VN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vi-VN" dirty="0"/>
              <a:t>Edit Master text styles</a:t>
            </a:r>
            <a:endParaRPr lang="en-US" altLang="vi-VN" dirty="0"/>
          </a:p>
          <a:p>
            <a:pPr lvl="1"/>
            <a:r>
              <a:rPr lang="en-US" altLang="vi-VN" dirty="0"/>
              <a:t>Second level</a:t>
            </a:r>
            <a:endParaRPr lang="en-US" altLang="vi-VN" dirty="0"/>
          </a:p>
          <a:p>
            <a:pPr lvl="2"/>
            <a:r>
              <a:rPr lang="en-US" altLang="vi-VN" dirty="0"/>
              <a:t>Third level</a:t>
            </a:r>
            <a:endParaRPr lang="en-US" altLang="vi-VN" dirty="0"/>
          </a:p>
          <a:p>
            <a:pPr lvl="3"/>
            <a:r>
              <a:rPr lang="en-US" altLang="vi-VN" dirty="0"/>
              <a:t>Fourth level</a:t>
            </a:r>
            <a:endParaRPr lang="en-US" altLang="vi-VN" dirty="0"/>
          </a:p>
          <a:p>
            <a:pPr lvl="4"/>
            <a:r>
              <a:rPr lang="en-US" altLang="vi-VN" dirty="0"/>
              <a:t>Fifth level</a:t>
            </a:r>
            <a:endParaRPr lang="en-US" alt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07DB47-4557-4CC5-BF2F-43D950F93EE2}" type="slidenum">
              <a:rPr kumimoji="0" lang="en-SG" altLang="vi-VN" sz="9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SG" altLang="vi-VN" sz="9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hyperlink" Target="Duong_Ve_Dat_Phat.pps" TargetMode="Externa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1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Phim%20ve%20Hoi%20giao%20Islam.flv" TargetMode="Externa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1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1.jpeg"/><Relationship Id="rId1" Type="http://schemas.openxmlformats.org/officeDocument/2006/relationships/hyperlink" Target="http://upload.wikimedia.org/wikipedia/commons/8/81/Kurukshetra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kien%20truc%20An%20Do.pps" TargetMode="External"/><Relationship Id="rId1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7.jpeg"/><Relationship Id="rId1" Type="http://schemas.openxmlformats.org/officeDocument/2006/relationships/image" Target="../media/image4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9.jpeg"/><Relationship Id="rId1" Type="http://schemas.openxmlformats.org/officeDocument/2006/relationships/image" Target="../media/image4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2.jpeg"/><Relationship Id="rId1" Type="http://schemas.openxmlformats.org/officeDocument/2006/relationships/hyperlink" Target="http://upload.wikimedia.org/wikipedia/commons/8/82/Southeast_asia.jpg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3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4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5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6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7.jpeg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hyperlink" Target="Phim_%20Thanh%20dia%20My%20Sonflv.flv" TargetMode="External"/><Relationship Id="rId2" Type="http://schemas.openxmlformats.org/officeDocument/2006/relationships/image" Target="../media/image59.jpeg"/><Relationship Id="rId1" Type="http://schemas.openxmlformats.org/officeDocument/2006/relationships/image" Target="../media/image58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0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GIF"/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hyperlink" Target="http://upload.wikimedia.org/wikipedia/commons/c/c3/Ajanta_%2863%2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p>
            <a:pPr algn="ctr"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b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x-none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SỬ LỚP 10</a:t>
            </a:r>
            <a:br>
              <a:rPr lang="vi-VN" altLang="x-none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x-none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(TUẦN 11)</a:t>
            </a:r>
            <a:endParaRPr lang="vi-VN" altLang="x-none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Text Box 2"/>
          <p:cNvSpPr txBox="1"/>
          <p:nvPr/>
        </p:nvSpPr>
        <p:spPr>
          <a:xfrm>
            <a:off x="0" y="6096000"/>
            <a:ext cx="9144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4000" b="1" dirty="0">
                <a:solidFill>
                  <a:schemeClr val="tx1"/>
                </a:solidFill>
                <a:latin typeface="Arial Unicode MS" pitchFamily="34" charset="-128"/>
              </a:rPr>
              <a:t>Tượng Phật bằng đá</a:t>
            </a:r>
            <a:endParaRPr lang="en-US" altLang="vi-VN" sz="4000" b="1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pic>
        <p:nvPicPr>
          <p:cNvPr id="18435" name="Picture 3" descr="04-Chua-Hang-33607-300A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8494713" cy="6067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3236" name="Picture 4" descr="04-Chua-Hang-33607-300A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AutoShape 5">
            <a:hlinkClick r:id="rId3" action="ppaction://hlinkpres?slideindex=1&amp;slidetitle="/>
          </p:cNvPr>
          <p:cNvSpPr/>
          <p:nvPr/>
        </p:nvSpPr>
        <p:spPr>
          <a:xfrm>
            <a:off x="400050" y="5391150"/>
            <a:ext cx="590550" cy="476250"/>
          </a:xfrm>
          <a:prstGeom prst="flowChartExtra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vi-VN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4258" name="Rectangle 2"/>
          <p:cNvSpPr>
            <a:spLocks noRot="1"/>
          </p:cNvSpPr>
          <p:nvPr/>
        </p:nvSpPr>
        <p:spPr>
          <a:xfrm>
            <a:off x="0" y="0"/>
            <a:ext cx="5260975" cy="5334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533400" indent="-533400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it-IT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it-IT" alt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it-IT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Ấn Độ giáo (Hin-đu </a:t>
            </a:r>
            <a:r>
              <a:rPr lang="vi-VN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giáo)</a:t>
            </a:r>
            <a:r>
              <a:rPr lang="it-IT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alt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it-IT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Ra đời v</a:t>
            </a:r>
            <a:r>
              <a:rPr lang="it-IT" altLang="vi-VN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it-IT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phát triển, các công trình kiến trúc thờ thần được xây dựng với phong cách nghệ thuật </a:t>
            </a:r>
            <a:endParaRPr lang="it-IT" alt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it-IT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độc đáo.</a:t>
            </a:r>
            <a:endParaRPr lang="it-IT" alt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59" name="Rectangle 3"/>
          <p:cNvSpPr>
            <a:spLocks noRot="1"/>
          </p:cNvSpPr>
          <p:nvPr/>
        </p:nvSpPr>
        <p:spPr>
          <a:xfrm>
            <a:off x="4799013" y="211138"/>
            <a:ext cx="4344987" cy="132238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Nguồn gốc của Ấn Độ giáo hay đạo Hin-đu ra đời v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bắt nguồn từ đâu ?</a:t>
            </a:r>
            <a:endParaRPr lang="en-US" altLang="vi-VN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60" name="Picture 5" descr="hinduis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9013" y="1279525"/>
            <a:ext cx="4344987" cy="5578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4258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>
                                            <p:txEl>
                                              <p:charRg st="3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4258">
                                            <p:txEl>
                                              <p:charRg st="3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>
                                            <p:txEl>
                                              <p:charRg st="32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4258">
                                            <p:txEl>
                                              <p:charRg st="32" end="1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>
                                            <p:txEl>
                                              <p:charRg st="134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4258">
                                            <p:txEl>
                                              <p:charRg st="134" end="1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2" descr="Brahm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013075" cy="4937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3" descr="vishnu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075" y="-17462"/>
            <a:ext cx="3060700" cy="4937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Picture 4" descr="SIV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300" y="0"/>
            <a:ext cx="3060700" cy="4919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285" name="Rectangle 5"/>
          <p:cNvSpPr>
            <a:spLocks noRot="1" noChangeArrowheads="1"/>
          </p:cNvSpPr>
          <p:nvPr/>
        </p:nvSpPr>
        <p:spPr bwMode="auto">
          <a:xfrm>
            <a:off x="0" y="5054600"/>
            <a:ext cx="91440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sz="4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Ấn Độ giáo (Đạo Hin-đu): Thờ Bộ ba: thần Brama, thần Visnu, thần Siva v</a:t>
            </a:r>
            <a:r>
              <a:rPr lang="en-US" altLang="vi-VN" sz="4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4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nhiều thần khác nhất l</a:t>
            </a:r>
            <a:r>
              <a:rPr lang="en-US" altLang="vi-VN" sz="4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4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Inđra.</a:t>
            </a:r>
            <a:endParaRPr lang="en-US" altLang="vi-VN" sz="4000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6" descr="My Son (Linga &amp; Yoni - AKA penis &amp; vagina!), Hoi An, Vietn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156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Rectangle 7"/>
          <p:cNvSpPr/>
          <p:nvPr/>
        </p:nvSpPr>
        <p:spPr>
          <a:xfrm>
            <a:off x="0" y="6156325"/>
            <a:ext cx="9144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 linga v</a:t>
            </a:r>
            <a:r>
              <a:rPr lang="en-US" alt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yoni ở thánh địa Mĩ Sơn</a:t>
            </a:r>
            <a:endParaRPr lang="vi-VN" altLang="vi-VN" sz="3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9378" name="Rectangle 2"/>
          <p:cNvSpPr>
            <a:spLocks noRot="1"/>
          </p:cNvSpPr>
          <p:nvPr/>
        </p:nvSpPr>
        <p:spPr>
          <a:xfrm>
            <a:off x="0" y="352425"/>
            <a:ext cx="4591050" cy="5334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533400" indent="-533400" algn="just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it-IT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it-IT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Hồi giáo</a:t>
            </a:r>
            <a:r>
              <a:rPr lang="it-IT" alt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it-IT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algn="just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it-IT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Bắt đầu được truyền bá đến Trung Á, lập nên Vương quốc Hồi giáo nữa ở Tây Bắc Ấn Độ.</a:t>
            </a:r>
            <a:endParaRPr lang="sv-SE" altLang="vi-V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1" name="Rectangle 3"/>
          <p:cNvSpPr>
            <a:spLocks noRot="1"/>
          </p:cNvSpPr>
          <p:nvPr/>
        </p:nvSpPr>
        <p:spPr>
          <a:xfrm>
            <a:off x="4406900" y="352425"/>
            <a:ext cx="4519613" cy="14382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533400" indent="-533400"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 giáo bắt nguồn từ đâu v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truyền bá v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Ấn Độ lúc n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?</a:t>
            </a:r>
            <a:endParaRPr lang="en-US" altLang="vi-VN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32" name="Picture 4" descr="islam_symbol_swor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24388" y="1562100"/>
            <a:ext cx="4519612" cy="4371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9378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>
                                            <p:txEl>
                                              <p:charRg st="18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9378">
                                            <p:txEl>
                                              <p:charRg st="18" end="1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1750" y="1338263"/>
            <a:ext cx="5378450" cy="477043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</a:t>
            </a:r>
            <a:r>
              <a:rPr kumimoji="0" lang="en-US" altLang="vi-VN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Đạo</a:t>
            </a:r>
            <a:r>
              <a:rPr kumimoji="0" lang="en-US" altLang="vi-VN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Hồi</a:t>
            </a:r>
            <a:r>
              <a:rPr kumimoji="0" lang="en-US" altLang="vi-VN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theo</a:t>
            </a:r>
            <a:r>
              <a:rPr kumimoji="0" lang="en-US" altLang="vi-VN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tiếng</a:t>
            </a:r>
            <a:r>
              <a:rPr kumimoji="0" lang="en-US" altLang="vi-VN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Ảrập</a:t>
            </a:r>
            <a:r>
              <a:rPr kumimoji="0" lang="en-US" altLang="vi-VN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nghĩa</a:t>
            </a:r>
            <a:r>
              <a:rPr kumimoji="0" lang="en-US" altLang="vi-VN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</a:t>
            </a:r>
            <a:r>
              <a:rPr kumimoji="0" lang="en-US" altLang="vi-VN" sz="3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à</a:t>
            </a:r>
            <a:r>
              <a:rPr kumimoji="0" lang="en-US" altLang="vi-VN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"</a:t>
            </a:r>
            <a:r>
              <a:rPr kumimoji="0" lang="en-US" altLang="vi-VN" sz="3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phục</a:t>
            </a:r>
            <a:r>
              <a:rPr kumimoji="0" lang="en-US" altLang="vi-VN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tùng</a:t>
            </a:r>
            <a:r>
              <a:rPr kumimoji="0" lang="en-US" altLang="vi-VN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", </a:t>
            </a:r>
            <a:r>
              <a:rPr kumimoji="0" lang="en-US" altLang="vi-VN" sz="3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về</a:t>
            </a:r>
            <a:r>
              <a:rPr kumimoji="0" lang="en-US" altLang="vi-VN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sau</a:t>
            </a:r>
            <a:r>
              <a:rPr kumimoji="0" lang="en-US" altLang="vi-VN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altLang="vi-VN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gọi</a:t>
            </a:r>
            <a:r>
              <a:rPr kumimoji="0" lang="en-US" altLang="vi-VN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</a:t>
            </a:r>
            <a:r>
              <a:rPr kumimoji="0" lang="en-US" altLang="vi-VN" sz="3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à</a:t>
            </a:r>
            <a:r>
              <a:rPr kumimoji="0" lang="en-US" altLang="vi-VN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Đạo</a:t>
            </a:r>
            <a:r>
              <a:rPr kumimoji="0" lang="en-US" altLang="vi-VN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Hồi</a:t>
            </a:r>
            <a:r>
              <a:rPr kumimoji="0" lang="en-US" altLang="vi-VN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endParaRPr kumimoji="0" lang="en-US" altLang="vi-VN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altLang="vi-VN" sz="3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Đạo</a:t>
            </a:r>
            <a:r>
              <a:rPr kumimoji="0" lang="en-US" altLang="vi-VN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Hồi</a:t>
            </a:r>
            <a:r>
              <a:rPr kumimoji="0" lang="en-US" altLang="vi-VN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vi-VN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thờ</a:t>
            </a:r>
            <a:r>
              <a:rPr kumimoji="0" lang="en-US" altLang="vi-VN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tượng</a:t>
            </a:r>
            <a:r>
              <a:rPr kumimoji="0" lang="en-US" altLang="vi-VN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hoặc</a:t>
            </a:r>
            <a:r>
              <a:rPr kumimoji="0" lang="en-US" altLang="vi-VN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kumimoji="0" lang="en-US" altLang="vi-VN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  <a:r>
              <a:rPr kumimoji="0" lang="en-US" altLang="vi-VN" sz="3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à</a:t>
            </a:r>
            <a:r>
              <a:rPr kumimoji="0" lang="en-US" altLang="vi-VN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chỉ</a:t>
            </a:r>
            <a:r>
              <a:rPr kumimoji="0" lang="en-US" altLang="vi-VN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thờ</a:t>
            </a:r>
            <a:r>
              <a:rPr kumimoji="0" lang="en-US" altLang="vi-VN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ngôi</a:t>
            </a:r>
            <a:r>
              <a:rPr kumimoji="0" lang="en-US" altLang="vi-VN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sao</a:t>
            </a:r>
            <a:r>
              <a:rPr kumimoji="0" lang="en-US" altLang="vi-VN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</a:t>
            </a:r>
            <a:r>
              <a:rPr kumimoji="0" lang="en-US" altLang="vi-VN" sz="3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à</a:t>
            </a:r>
            <a:r>
              <a:rPr kumimoji="0" lang="en-US" altLang="vi-VN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trăng</a:t>
            </a:r>
            <a:r>
              <a:rPr kumimoji="0" lang="en-US" altLang="vi-VN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lưỡi</a:t>
            </a:r>
            <a:r>
              <a:rPr kumimoji="0" lang="en-US" altLang="vi-VN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liềm</a:t>
            </a:r>
            <a:r>
              <a:rPr kumimoji="0" lang="en-US" altLang="vi-VN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biểu</a:t>
            </a:r>
            <a:r>
              <a:rPr kumimoji="0" lang="en-US" altLang="vi-VN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</a:t>
            </a:r>
            <a:r>
              <a:rPr kumimoji="0" lang="en-US" altLang="zh-CN" sz="3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ượ</a:t>
            </a:r>
            <a:r>
              <a:rPr kumimoji="0" lang="en-US" altLang="vi-VN" sz="3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</a:t>
            </a:r>
            <a:r>
              <a:rPr kumimoji="0" lang="en-US" altLang="vi-VN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vi-VN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thánh</a:t>
            </a:r>
            <a:r>
              <a:rPr kumimoji="0" lang="en-US" altLang="vi-VN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A-la.</a:t>
            </a:r>
            <a:endParaRPr kumimoji="0" lang="en-US" altLang="vi-VN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6"/>
          <p:cNvSpPr>
            <a:spLocks noRot="1" noChangeArrowheads="1"/>
          </p:cNvSpPr>
          <p:nvPr/>
        </p:nvSpPr>
        <p:spPr bwMode="auto">
          <a:xfrm>
            <a:off x="0" y="60325"/>
            <a:ext cx="9142413" cy="1292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533400" lvl="0" indent="-533400" algn="ctr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" altLang="vi-VN" sz="2400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" altLang="vi-VN" sz="2400" dirty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lvl="0" indent="-533400" algn="ctr" defTabSz="9144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" altLang="vi-VN" sz="3600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Hồi giáo:</a:t>
            </a:r>
            <a:endParaRPr lang="" altLang="vi-VN" sz="3600" dirty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2" descr="islam_symbol_swor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0200" y="1352550"/>
            <a:ext cx="3733800" cy="56562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0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charRg st="0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77" end="1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charRg st="77" end="1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1426" name="Rectangle 2"/>
          <p:cNvSpPr/>
          <p:nvPr/>
        </p:nvSpPr>
        <p:spPr>
          <a:xfrm>
            <a:off x="0" y="7938"/>
            <a:ext cx="5376863" cy="70167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Đạo Hồi theo tiếng Ảrập l</a:t>
            </a:r>
            <a:r>
              <a:rPr lang="en-US" altLang="vi-VN" sz="3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Ixlam nghĩa l</a:t>
            </a:r>
            <a:r>
              <a:rPr lang="en-US" altLang="vi-VN" sz="3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"phục tùng", về sau dân tộc Hồi ở Trung Quốc theo tôn giáo n</a:t>
            </a:r>
            <a:r>
              <a:rPr lang="en-US" altLang="vi-VN" sz="3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nên ta quen gọi l</a:t>
            </a:r>
            <a:r>
              <a:rPr lang="en-US" altLang="vi-VN" sz="3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Đạo Hồi. </a:t>
            </a:r>
            <a:endParaRPr lang="en-US" altLang="vi-VN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Đạo Hồi l</a:t>
            </a:r>
            <a:r>
              <a:rPr lang="en-US" altLang="vi-VN" sz="3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tôn giáo nhất thần tuyệt đối. Vị thần duy nhất m</a:t>
            </a:r>
            <a:r>
              <a:rPr lang="en-US" altLang="vi-VN" sz="3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Đạo Hồi tôn thờ l</a:t>
            </a:r>
            <a:r>
              <a:rPr lang="en-US" altLang="vi-VN" sz="3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thánh Ala. Tín đồ Hồi giáo tin rằng ngo</a:t>
            </a:r>
            <a:r>
              <a:rPr lang="en-US" altLang="vi-VN" sz="3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thánh Ala không có vị thần n</a:t>
            </a:r>
            <a:r>
              <a:rPr lang="en-US" altLang="vi-VN" sz="3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khác. </a:t>
            </a:r>
            <a:endParaRPr lang="en-US" altLang="vi-VN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Đạo Hồi không thờ tượng hoặc hình m</a:t>
            </a:r>
            <a:r>
              <a:rPr lang="en-US" altLang="vi-VN" sz="3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chỉ thờ ngôi sao v</a:t>
            </a:r>
            <a:r>
              <a:rPr lang="en-US" altLang="vi-VN" sz="3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trăng lưỡi liềm biểu tượng của thánh A-la.</a:t>
            </a:r>
            <a:endParaRPr lang="en-US" altLang="vi-VN" sz="3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5603" name="Picture 3" descr="images893485_T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6863" y="3798888"/>
            <a:ext cx="3767137" cy="2825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Picture 7" descr="605isla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675" y="0"/>
            <a:ext cx="3743325" cy="3797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>
                                            <p:txEl>
                                              <p:charRg st="0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1426">
                                            <p:txEl>
                                              <p:charRg st="0" end="1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>
                                            <p:txEl>
                                              <p:charRg st="137" end="3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1426">
                                            <p:txEl>
                                              <p:charRg st="137" end="3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>
                                            <p:txEl>
                                              <p:charRg st="304" end="4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1426">
                                            <p:txEl>
                                              <p:charRg st="304" end="4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2450" name="Rectangle 2"/>
          <p:cNvSpPr>
            <a:spLocks noChangeArrowheads="1"/>
          </p:cNvSpPr>
          <p:nvPr/>
        </p:nvSpPr>
        <p:spPr bwMode="auto">
          <a:xfrm>
            <a:off x="295275" y="15875"/>
            <a:ext cx="4430713" cy="590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1415" bIns="0" anchor="ctr">
            <a:spAutoFit/>
          </a:bodyPr>
          <a:p>
            <a:pPr marL="342900" indent="-342900" eaLnBrk="1" hangingPunct="1">
              <a:buNone/>
            </a:pPr>
            <a:r>
              <a:rPr lang="en-US" altLang="vi-VN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Hồi quy định:</a:t>
            </a:r>
            <a:endParaRPr lang="en-US" altLang="vi-VN" sz="3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buNone/>
            </a:pP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Thừa nhận chỉ có thánh Ala, không có vị thần n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khác, còn Mô-ha-met l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sứ giả của Ala v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vị tiên tri cuối cùng.</a:t>
            </a:r>
            <a:endParaRPr lang="en-US" alt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buNone/>
            </a:pP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ng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phải cầu nguyện 5 lần v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sáng, trưa, chiều, tối v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đêm. Thứ sáu h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tuần thì phải đến thánh thất l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lễ 1 lần.</a:t>
            </a:r>
            <a:endParaRPr lang="en-US" altLang="vi-VN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6627" name="Picture 3" descr="_42660951_indonesia_afp4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5988" y="0"/>
            <a:ext cx="4418012" cy="3379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8" name="Picture 6" descr="Anh-(8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988" y="3429000"/>
            <a:ext cx="4418012" cy="2832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>
                                            <p:txEl>
                                              <p:charRg st="137" end="2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2450">
                                            <p:txEl>
                                              <p:charRg st="137" end="2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3474" name="Rectangle 2"/>
          <p:cNvSpPr/>
          <p:nvPr/>
        </p:nvSpPr>
        <p:spPr>
          <a:xfrm>
            <a:off x="280988" y="333375"/>
            <a:ext cx="4175125" cy="6092825"/>
          </a:xfrm>
          <a:prstGeom prst="rect">
            <a:avLst/>
          </a:prstGeom>
          <a:noFill/>
          <a:ln w="9525">
            <a:noFill/>
          </a:ln>
        </p:spPr>
        <p:txBody>
          <a:bodyPr lIns="0" tIns="0" rIns="71415" bIns="0" anchor="ctr" anchorCtr="0"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Mỗi năm đến tháng Ra-ma-đan phải trai giới 1 tháng. 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Phải nộp thuế cho Đạo để xây cất thánh thất, bù đắp các khoản chi.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Trong suốt đời người phải đi h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hương đến Mec-ca một lần. 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33477" name="Picture 5" descr="080830011503-805-9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3438" y="0"/>
            <a:ext cx="4500562" cy="337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3478" name="Picture 6" descr="w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888" y="3429000"/>
            <a:ext cx="4456112" cy="337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>
                                            <p:txEl>
                                              <p:charRg st="0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3474">
                                            <p:txEl>
                                              <p:charRg st="0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>
                                            <p:txEl>
                                              <p:charRg st="56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3474">
                                            <p:txEl>
                                              <p:charRg st="56" end="1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>
                                            <p:txEl>
                                              <p:charRg st="126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3474">
                                            <p:txEl>
                                              <p:charRg st="126" end="1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3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6546" name="Rectangle 2"/>
          <p:cNvSpPr/>
          <p:nvPr/>
        </p:nvSpPr>
        <p:spPr>
          <a:xfrm>
            <a:off x="309563" y="111125"/>
            <a:ext cx="4654550" cy="6402388"/>
          </a:xfrm>
          <a:prstGeom prst="rect">
            <a:avLst/>
          </a:prstGeom>
          <a:noFill/>
          <a:ln w="9525">
            <a:noFill/>
          </a:ln>
        </p:spPr>
        <p:txBody>
          <a:bodyPr lIns="0" tIns="0" rIns="71415" bIns="0" anchor="ctr" anchorCtr="0"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Đạo Hồi chia l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hai giáo phái chính l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phái Sun-ni (chính thống) v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phái Shit (chiếm 1/10 thánh chiến tử đạo).</a:t>
            </a:r>
            <a:endParaRPr lang="en-US" alt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Đạo Hồi đã th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quốc giáo của 24 nước: In-đô-nê-xi-a, Ma-lai-xi-a, Af-ga-nis-tan, Bang-la-des, Pa-kix-tan, I-ran, I-rac, các nước A rập, Thổ Nhĩ Kì, Xi-ri, Ai Cập, Li-bi, An-giê-ri, Ma-rốc...</a:t>
            </a:r>
            <a:endParaRPr lang="en-US" altLang="vi-VN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36548" name="Picture 4" descr="75186390-199312_h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000" y="3124200"/>
            <a:ext cx="4064000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6549" name="Picture 5" descr="cau-nguyen-dw-world-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363" y="0"/>
            <a:ext cx="4084637" cy="3019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>
                                            <p:txEl>
                                              <p:charRg st="0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6546">
                                            <p:txEl>
                                              <p:charRg st="0" end="1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>
                                            <p:txEl>
                                              <p:charRg st="116" end="3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6546">
                                            <p:txEl>
                                              <p:charRg st="116" end="3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3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1253" name="WordArt 5"/>
          <p:cNvSpPr>
            <a:spLocks noChangeArrowheads="1" noChangeShapeType="1" noTextEdit="1"/>
          </p:cNvSpPr>
          <p:nvPr/>
        </p:nvSpPr>
        <p:spPr bwMode="auto">
          <a:xfrm>
            <a:off x="0" y="9678"/>
            <a:ext cx="9111175" cy="6848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numCol="1" fromWordArt="1">
            <a:prstTxWarp prst="textPlain">
              <a:avLst>
                <a:gd name="adj" fmla="val 51853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0" cap="none" spc="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đề: </a:t>
            </a:r>
            <a:endParaRPr kumimoji="0" lang="vi-VN" sz="2800" b="0" i="0" u="none" strike="noStrike" kern="10" cap="none" spc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0" cap="none" spc="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 PHÁT </a:t>
            </a:r>
            <a:r>
              <a:rPr kumimoji="0" lang="vi-VN" sz="2500" b="0" i="0" u="none" strike="noStrike" kern="10" cap="none" spc="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vi-VN" sz="2800" b="0" i="0" u="none" strike="noStrike" kern="10" cap="none" spc="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LỊCH SỬ</a:t>
            </a:r>
            <a:endParaRPr kumimoji="0" lang="vi-VN" sz="2800" b="0" i="0" u="none" strike="noStrike" kern="10" cap="none" spc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0" cap="none" spc="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 NỀN VĂN HÓA ĐA DẠNG CỦA ẤN ĐỘ</a:t>
            </a:r>
            <a:endParaRPr kumimoji="0" lang="vi-VN" sz="2800" b="0" i="0" u="none" strike="noStrike" kern="10" cap="none" spc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0" cap="none" spc="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(tiết 2)</a:t>
            </a:r>
            <a:endParaRPr kumimoji="0" lang="vi-VN" sz="2800" b="0" i="0" u="none" strike="noStrike" kern="10" cap="none" spc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800" b="0" i="0" u="none" strike="noStrike" kern="10" cap="none" spc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1254" name="Text Box 6"/>
          <p:cNvSpPr txBox="1"/>
          <p:nvPr/>
        </p:nvSpPr>
        <p:spPr>
          <a:xfrm>
            <a:off x="3962400" y="5334000"/>
            <a:ext cx="3581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vi-VN" sz="2400" dirty="0">
              <a:solidFill>
                <a:srgbClr val="003399"/>
              </a:solidFill>
              <a:latin typeface="VNI-Vari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Picture 4" descr="Ban-do-ton-giao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8788" y="0"/>
            <a:ext cx="741521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7573" name="Rectangle 5"/>
          <p:cNvSpPr/>
          <p:nvPr/>
        </p:nvSpPr>
        <p:spPr>
          <a:xfrm>
            <a:off x="304800" y="2336800"/>
            <a:ext cx="2755900" cy="493713"/>
          </a:xfrm>
          <a:prstGeom prst="rect">
            <a:avLst/>
          </a:prstGeom>
          <a:solidFill>
            <a:srgbClr val="0066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dirty="0">
                <a:solidFill>
                  <a:schemeClr val="tx1"/>
                </a:solidFill>
                <a:latin typeface="Arial Unicode MS" pitchFamily="34" charset="-128"/>
              </a:rPr>
              <a:t>Hồi giáo dòng Sun-ni</a:t>
            </a:r>
            <a:endParaRPr lang="en-US" altLang="vi-VN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237574" name="Rectangle 6"/>
          <p:cNvSpPr/>
          <p:nvPr/>
        </p:nvSpPr>
        <p:spPr>
          <a:xfrm>
            <a:off x="327025" y="3157538"/>
            <a:ext cx="2755900" cy="493712"/>
          </a:xfrm>
          <a:prstGeom prst="rect">
            <a:avLst/>
          </a:prstGeom>
          <a:solidFill>
            <a:srgbClr val="00CC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dirty="0">
                <a:solidFill>
                  <a:schemeClr val="tx1"/>
                </a:solidFill>
                <a:latin typeface="Arial Unicode MS" pitchFamily="34" charset="-128"/>
              </a:rPr>
              <a:t>Hồi giáo dòng Shít</a:t>
            </a:r>
            <a:endParaRPr lang="en-US" altLang="vi-VN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237575" name="Rectangle 7"/>
          <p:cNvSpPr/>
          <p:nvPr/>
        </p:nvSpPr>
        <p:spPr>
          <a:xfrm>
            <a:off x="333375" y="4006850"/>
            <a:ext cx="2755900" cy="493713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dirty="0">
                <a:solidFill>
                  <a:schemeClr val="tx1"/>
                </a:solidFill>
                <a:latin typeface="Arial Unicode MS" pitchFamily="34" charset="-128"/>
              </a:rPr>
              <a:t>Đạo Hin-đu chủ yếu </a:t>
            </a:r>
            <a:endParaRPr lang="en-US" altLang="vi-VN" dirty="0">
              <a:solidFill>
                <a:schemeClr val="tx1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3" grpId="0" animBg="1"/>
      <p:bldP spid="237574" grpId="0" animBg="1"/>
      <p:bldP spid="23757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Picture 2" descr="_42660951_indonesia_afp4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050" y="0"/>
            <a:ext cx="8420100" cy="6072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4499" name="Picture 3" descr="70097959-116684s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53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4" name="Rectangle 4"/>
          <p:cNvSpPr/>
          <p:nvPr/>
        </p:nvSpPr>
        <p:spPr>
          <a:xfrm>
            <a:off x="0" y="6156325"/>
            <a:ext cx="91440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Ramadan của người Hồi giáo</a:t>
            </a:r>
            <a:endParaRPr lang="en-US" altLang="vi-VN" sz="4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22" name="Rectangle 2"/>
          <p:cNvSpPr>
            <a:spLocks noChangeArrowheads="1"/>
          </p:cNvSpPr>
          <p:nvPr/>
        </p:nvSpPr>
        <p:spPr bwMode="auto">
          <a:xfrm>
            <a:off x="0" y="6205538"/>
            <a:ext cx="9144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algn="ctr" eaLnBrk="1" hangingPunct="1">
              <a:buNone/>
            </a:pPr>
            <a:r>
              <a:rPr lang="en-US" altLang="vi-VN" sz="36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Mecca, thánh địa của đạo Hồi ở Al Qura </a:t>
            </a:r>
            <a:endParaRPr lang="en-US" altLang="vi-VN" sz="3600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747" name="Picture 3" descr="30210306_anhtuan16120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035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24" name="Picture 4" descr="mecca_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7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9" name="AutoShape 6">
            <a:hlinkClick r:id="rId3" action="ppaction://hlinkfile"/>
          </p:cNvPr>
          <p:cNvSpPr/>
          <p:nvPr/>
        </p:nvSpPr>
        <p:spPr>
          <a:xfrm>
            <a:off x="400050" y="2724150"/>
            <a:ext cx="1028700" cy="6858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vi-VN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9618" name="Rectangle 2"/>
          <p:cNvSpPr>
            <a:spLocks noRot="1" noChangeArrowheads="1"/>
          </p:cNvSpPr>
          <p:nvPr/>
        </p:nvSpPr>
        <p:spPr bwMode="auto">
          <a:xfrm>
            <a:off x="0" y="590550"/>
            <a:ext cx="489585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pPr marL="533400" indent="-533400" eaLnBrk="1" hangingPunct="1">
              <a:spcBef>
                <a:spcPct val="20000"/>
              </a:spcBef>
              <a:buClr>
                <a:schemeClr val="hlink"/>
              </a:buClr>
              <a:buSzPct val="75000"/>
              <a:buNone/>
            </a:pPr>
            <a:r>
              <a:rPr lang="it-IT" altLang="vi-VN" sz="36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Chữ viết : </a:t>
            </a:r>
            <a:endParaRPr lang="it-IT" altLang="vi-VN" sz="36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eaLnBrk="1" hangingPunct="1">
              <a:spcBef>
                <a:spcPct val="20000"/>
              </a:spcBef>
              <a:buClr>
                <a:schemeClr val="hlink"/>
              </a:buClr>
              <a:buSzPct val="75000"/>
              <a:buNone/>
            </a:pPr>
            <a:r>
              <a:rPr lang="it-IT" altLang="vi-VN" sz="36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Có từ rất sớm, từ chữ đơn giản Bra-mi (Brahmi) đã nâng lên, sáng tạo v</a:t>
            </a:r>
            <a:r>
              <a:rPr lang="it-IT" altLang="vi-VN" sz="36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it-IT" altLang="vi-VN" sz="36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ho</a:t>
            </a:r>
            <a:r>
              <a:rPr lang="it-IT" altLang="vi-VN" sz="36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it-IT" altLang="vi-VN" sz="36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thiện th</a:t>
            </a:r>
            <a:r>
              <a:rPr lang="it-IT" altLang="vi-VN" sz="36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it-IT" altLang="vi-VN" sz="36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 hệ chữ Phạn (Sanskrit) dùng để viết văn, khắc bia. </a:t>
            </a:r>
            <a:endParaRPr lang="it-IT" altLang="vi-VN" sz="3600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eaLnBrk="1" hangingPunct="1">
              <a:spcBef>
                <a:spcPct val="20000"/>
              </a:spcBef>
              <a:buClr>
                <a:schemeClr val="hlink"/>
              </a:buClr>
              <a:buSzPct val="75000"/>
              <a:buNone/>
            </a:pPr>
            <a:r>
              <a:rPr lang="it-IT" altLang="vi-VN" sz="36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 Pa-li viết kinh Phật. </a:t>
            </a:r>
            <a:endParaRPr lang="sv-SE" altLang="vi-VN" sz="3600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71" name="Rectangle 3"/>
          <p:cNvSpPr>
            <a:spLocks noRot="1"/>
          </p:cNvSpPr>
          <p:nvPr/>
        </p:nvSpPr>
        <p:spPr>
          <a:xfrm>
            <a:off x="4713288" y="254000"/>
            <a:ext cx="4430712" cy="17907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533400" indent="-533400"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Chữ viết Ấn Độ có từ khi n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phát triển ra sao ?</a:t>
            </a:r>
            <a:endParaRPr lang="en-US" altLang="vi-VN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2772" name="Picture 5" descr="AUM_bi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8250" y="1695450"/>
            <a:ext cx="4095750" cy="3071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9618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charRg st="15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9618">
                                            <p:txEl>
                                              <p:charRg st="15" end="1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charRg st="160" end="1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9618">
                                            <p:txEl>
                                              <p:charRg st="160" end="1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4" name="Picture 2" descr="brahm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450" y="0"/>
            <a:ext cx="4067175" cy="5975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5" name="Picture 3" descr="Kanheri-brahm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725" y="0"/>
            <a:ext cx="4486275" cy="5981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898525" y="6156325"/>
            <a:ext cx="65754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pPr eaLnBrk="1" hangingPunct="1">
              <a:buNone/>
            </a:pPr>
            <a:r>
              <a:rPr lang="it-IT" altLang="vi-VN" sz="4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 đơn giản Bra-mi (Brahmi)</a:t>
            </a:r>
            <a:endParaRPr lang="en-US" altLang="vi-VN" sz="4000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8" name="Picture 2" descr="Chu Brahmi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650" y="0"/>
            <a:ext cx="8096250" cy="6026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0" y="6024563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algn="ctr" eaLnBrk="1" hangingPunct="1">
              <a:buNone/>
            </a:pPr>
            <a:r>
              <a:rPr lang="it-IT" altLang="vi-VN" sz="32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 Phạn (Sanskrit) dùng để viết văn, khắc bia</a:t>
            </a:r>
            <a:endParaRPr lang="en-US" altLang="vi-VN" sz="3200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2" name="Picture 2" descr="MS+Chu-ph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7800" y="0"/>
            <a:ext cx="64516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2"/>
          <p:cNvSpPr/>
          <p:nvPr/>
        </p:nvSpPr>
        <p:spPr>
          <a:xfrm>
            <a:off x="0" y="6024563"/>
            <a:ext cx="9144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Phật hệ tiểu thừa đều đọc tiếng Pa-li</a:t>
            </a:r>
            <a:endParaRPr lang="en-US" altLang="vi-VN" sz="3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867" name="Picture 3" descr="14t6p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99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62" name="Rectangle 2"/>
          <p:cNvSpPr>
            <a:spLocks noRot="1" noChangeArrowheads="1"/>
          </p:cNvSpPr>
          <p:nvPr/>
        </p:nvSpPr>
        <p:spPr bwMode="auto">
          <a:xfrm>
            <a:off x="549275" y="576263"/>
            <a:ext cx="7961313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pPr algn="just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vi-VN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it-IT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học cổ điển Ấn Độ :</a:t>
            </a:r>
            <a:endParaRPr lang="it-IT" alt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it-IT" altLang="vi-VN" sz="32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 Văn học Hin-đu, mang tinh thần v</a:t>
            </a:r>
            <a:r>
              <a:rPr lang="it-IT" altLang="vi-VN" sz="32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it-IT" altLang="vi-VN" sz="32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triết lí Hin-đu giáo rất phát triển. </a:t>
            </a:r>
            <a:endParaRPr lang="it-IT" altLang="vi-VN" sz="3200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Văn học Ấn Độ mang tinh thần v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triết lý Hinđu giáo rất phát trển.</a:t>
            </a:r>
            <a:endParaRPr lang="it-IT" altLang="vi-VN" sz="3200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vi-VN" altLang="vi-VN" sz="32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it-IT" altLang="vi-VN" sz="32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 bộ sử thi nổi </a:t>
            </a:r>
            <a:r>
              <a:rPr lang="en-US" altLang="vi-VN" sz="32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viết chữ Phạn (Sanskrit) l</a:t>
            </a:r>
            <a:r>
              <a:rPr lang="en-US" altLang="vi-VN" sz="32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2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vi-VN" sz="3200" i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Mahabharata</a:t>
            </a:r>
            <a:r>
              <a:rPr lang="en-US" altLang="vi-VN" sz="32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altLang="vi-VN" sz="32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2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i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Ramayana</a:t>
            </a:r>
            <a:endParaRPr lang="sv-SE" altLang="vi-VN" sz="3200" i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62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>
                                            <p:txEl>
                                              <p:charRg st="27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5762">
                                            <p:txEl>
                                              <p:charRg st="27" end="1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>
                                            <p:txEl>
                                              <p:charRg st="102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5762">
                                            <p:txEl>
                                              <p:charRg st="102" end="1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>
                                            <p:txEl>
                                              <p:charRg st="172" end="2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5762">
                                            <p:txEl>
                                              <p:charRg st="172" end="2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6786" name="Rectangle 2"/>
          <p:cNvSpPr>
            <a:spLocks noRot="1"/>
          </p:cNvSpPr>
          <p:nvPr/>
        </p:nvSpPr>
        <p:spPr>
          <a:xfrm>
            <a:off x="0" y="6038850"/>
            <a:ext cx="9144000" cy="8191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533400" indent="-533400" algn="ctr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trang diễn tả Trận chiến trong </a:t>
            </a:r>
            <a:r>
              <a:rPr lang="en-US" alt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Mahabharata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v-SE" alt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8915" name="Picture 3" descr="Tập tin:Kurukshetra.jpg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0"/>
            <a:ext cx="8743950" cy="60944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6786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6066" name="Rectangle 2"/>
          <p:cNvSpPr>
            <a:spLocks noRot="1" noChangeArrowheads="1"/>
          </p:cNvSpPr>
          <p:nvPr/>
        </p:nvSpPr>
        <p:spPr bwMode="auto">
          <a:xfrm>
            <a:off x="0" y="1785938"/>
            <a:ext cx="9144000" cy="49990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marL="533400" lvl="0" indent="-5334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lvl="0" indent="-533400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vi-VN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t-IT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 </a:t>
            </a:r>
            <a:r>
              <a:rPr lang="vi-VN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giáo.</a:t>
            </a:r>
            <a:endParaRPr lang="vi-VN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lvl="0" indent="-533400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vi-VN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	Chữ viết.</a:t>
            </a:r>
            <a:endParaRPr lang="it-IT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lvl="0" indent="-533400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vi-VN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t-IT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Văn học cổ điển Ấn Độ – văn học Hin-đu</a:t>
            </a:r>
            <a:endParaRPr lang="it-IT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lvl="0" indent="-533400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vi-VN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it-IT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it-IT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Về kiến trúc 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6067" name="Rectangle 3"/>
          <p:cNvSpPr>
            <a:spLocks noRot="1" noChangeArrowheads="1"/>
          </p:cNvSpPr>
          <p:nvPr/>
        </p:nvSpPr>
        <p:spPr bwMode="auto">
          <a:xfrm>
            <a:off x="0" y="0"/>
            <a:ext cx="9144000" cy="17859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marL="533400" lvl="0" indent="-5334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sz="32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altLang="vi-VN" sz="32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lvl="0" indent="-5334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pt-BR" altLang="vi-VN" sz="32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</a:t>
            </a:r>
            <a:r>
              <a:rPr lang="vi-VN" altLang="vi-VN" sz="32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pt-BR" altLang="vi-VN" sz="32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sz="32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lvl="0" indent="-5334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vi-VN" altLang="vi-VN" sz="32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 HÓA TRUYỀN THỐNG </a:t>
            </a:r>
            <a:r>
              <a:rPr lang="pt-BR" altLang="vi-VN" sz="32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ẤN ĐỘ</a:t>
            </a:r>
            <a:endParaRPr lang="vi-VN" altLang="vi-VN" sz="32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7810" name="Rectangle 2"/>
          <p:cNvSpPr>
            <a:spLocks noRot="1"/>
          </p:cNvSpPr>
          <p:nvPr/>
        </p:nvSpPr>
        <p:spPr>
          <a:xfrm>
            <a:off x="506413" y="422275"/>
            <a:ext cx="7442200" cy="5334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it-IT" alt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Về kiến trúc:</a:t>
            </a:r>
            <a:r>
              <a:rPr lang="it-IT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alt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it-IT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	Có nghệ thuật tạc tượng Phật.</a:t>
            </a:r>
            <a:endParaRPr lang="it-IT" alt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	Một số công trình kiến trúc Hồi giáo được xây dựng, kinh đô Đê-li l</a:t>
            </a:r>
            <a:r>
              <a:rPr lang="en-US" alt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trong những th</a:t>
            </a:r>
            <a:r>
              <a:rPr lang="en-US" alt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phố lớn nhất thế giới TK XIV.</a:t>
            </a:r>
            <a:endParaRPr lang="sv-SE" altLang="vi-V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7810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>
                                            <p:txEl>
                                              <p:charRg st="18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7810">
                                            <p:txEl>
                                              <p:charRg st="18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>
                                            <p:txEl>
                                              <p:charRg st="51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7810">
                                            <p:txEl>
                                              <p:charRg st="51" end="1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Rectangle 2"/>
          <p:cNvSpPr/>
          <p:nvPr/>
        </p:nvSpPr>
        <p:spPr>
          <a:xfrm>
            <a:off x="255588" y="5816600"/>
            <a:ext cx="8888412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 tạc tượng Phật</a:t>
            </a:r>
            <a:endParaRPr lang="en-US" altLang="vi-VN" sz="3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63" name="Picture 3" descr="thumbnai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5025" y="0"/>
            <a:ext cx="4772025" cy="5619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467600" cy="733425"/>
          </a:xfrm>
          <a:ln/>
        </p:spPr>
        <p:txBody>
          <a:bodyPr vert="horz" wrap="square" lIns="91440" tIns="45720" rIns="91440" bIns="45720" anchor="b" anchorCtr="0"/>
          <a:p>
            <a:pPr eaLnBrk="1" hangingPunct="1"/>
            <a:r>
              <a:rPr lang="en-US" alt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MÃ Ô CHỮ</a:t>
            </a:r>
            <a:endParaRPr lang="en-US" altLang="vi-VN" sz="3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835025"/>
            <a:ext cx="6096000" cy="5476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Một trong những nét văn hóa truyền thống của Ấn Độ?</a:t>
            </a:r>
            <a:endParaRPr sz="19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1444625"/>
            <a:ext cx="6096000" cy="5476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Đây l</a:t>
            </a:r>
            <a:r>
              <a:rPr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công trình kiến trúc ho</a:t>
            </a:r>
            <a:r>
              <a:rPr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hảo nhất của Ấn Độ?</a:t>
            </a:r>
            <a:endParaRPr sz="19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7675" y="2093913"/>
            <a:ext cx="6105525" cy="5476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Đây l</a:t>
            </a:r>
            <a:r>
              <a:rPr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trong 4 quốc gia cổ đại phương Đông?</a:t>
            </a:r>
            <a:endParaRPr sz="19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5775" y="2649538"/>
            <a:ext cx="6067425" cy="5492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Phật Thích Ca Mâu Ni đã sáng lập ra tôn giáo n</a:t>
            </a:r>
            <a:r>
              <a:rPr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ở Ấn Độ ?</a:t>
            </a:r>
            <a:endParaRPr sz="19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8950" y="3279775"/>
            <a:ext cx="6067425" cy="5492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Một trong những tôn giáo lớn Ấn Độ?</a:t>
            </a:r>
            <a:endParaRPr sz="19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5775" y="3868738"/>
            <a:ext cx="6067425" cy="5492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6: Một trong những công trình chùa tháp mang đậm nét Phật giáo ở Ấn Độ?  </a:t>
            </a:r>
            <a:endParaRPr sz="19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5775" y="4425950"/>
            <a:ext cx="6067425" cy="5492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7: Vương triều được coi l</a:t>
            </a:r>
            <a:r>
              <a:rPr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thời kỳ định hình v</a:t>
            </a:r>
            <a:r>
              <a:rPr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phát triển của văn hóa Ấn Độ?</a:t>
            </a:r>
            <a:endParaRPr sz="19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3075" y="4975225"/>
            <a:ext cx="6080125" cy="5492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8: Một trong những chữ viết cổ của Ấn Độ l</a:t>
            </a:r>
            <a:r>
              <a:rPr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19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3075" y="5524500"/>
            <a:ext cx="6080125" cy="5476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9: Văn hóa truyền thống Ấn Độ đã ảnh hưởng mạnh mẽ nhất đến khu vực n</a:t>
            </a:r>
            <a:r>
              <a:rPr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trên thế giới? </a:t>
            </a:r>
            <a:endParaRPr sz="19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200" y="6080125"/>
            <a:ext cx="6096000" cy="5492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10: Công trình kiến trúc nổi tiếng của Cam-pu-chia.</a:t>
            </a:r>
            <a:endParaRPr sz="19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946900" y="895350"/>
            <a:ext cx="1600200" cy="5492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HỌC</a:t>
            </a:r>
            <a:endParaRPr sz="19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946900" y="1508125"/>
            <a:ext cx="1600200" cy="5492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LĂNG TAIMAHAN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954838" y="2079625"/>
            <a:ext cx="1600200" cy="5492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9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 ĐỘ</a:t>
            </a:r>
            <a:endParaRPr sz="19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954838" y="2620963"/>
            <a:ext cx="1600200" cy="549275"/>
          </a:xfrm>
          <a:prstGeom prst="rect">
            <a:avLst/>
          </a:prstGeom>
          <a:solidFill>
            <a:srgbClr val="FF5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9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PHẬT</a:t>
            </a:r>
            <a:endParaRPr sz="19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967538" y="3201988"/>
            <a:ext cx="1600200" cy="5492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9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HINDU</a:t>
            </a:r>
            <a:endParaRPr sz="19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67538" y="3794125"/>
            <a:ext cx="1600200" cy="5492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CHÙA HANG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989763" y="4371975"/>
            <a:ext cx="1600200" cy="547688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GUP-TA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016750" y="4975225"/>
            <a:ext cx="1600200" cy="5492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SANKRIST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016750" y="5524500"/>
            <a:ext cx="1600200" cy="5476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ĐÔNG 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NAM Á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016750" y="6072188"/>
            <a:ext cx="1600200" cy="54927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ĂNGCOVAT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010" name="Picture 2" descr="Scan LS   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2475" y="0"/>
            <a:ext cx="5189538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9859" name="AutoShape 3"/>
          <p:cNvSpPr/>
          <p:nvPr/>
        </p:nvSpPr>
        <p:spPr>
          <a:xfrm>
            <a:off x="3505200" y="1619250"/>
            <a:ext cx="514350" cy="361950"/>
          </a:xfrm>
          <a:prstGeom prst="rightArrow">
            <a:avLst>
              <a:gd name="adj1" fmla="val 50000"/>
              <a:gd name="adj2" fmla="val 35526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vi-VN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9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1906" name="Picture 2" descr="MosqueSelimII_4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6550" y="0"/>
            <a:ext cx="6184900" cy="6170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5" name="Rectangle 3"/>
          <p:cNvSpPr/>
          <p:nvPr/>
        </p:nvSpPr>
        <p:spPr>
          <a:xfrm>
            <a:off x="0" y="6216650"/>
            <a:ext cx="91440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trúc Hồi giáo ở kinh đô Đê li</a:t>
            </a:r>
            <a:endParaRPr lang="en-US" altLang="vi-VN" sz="3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058" name="Picture 2" descr="india_architectu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886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59" name="Rectangle 3"/>
          <p:cNvSpPr/>
          <p:nvPr/>
        </p:nvSpPr>
        <p:spPr>
          <a:xfrm>
            <a:off x="0" y="5984875"/>
            <a:ext cx="91440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trúc Hồi giáo ở kinh đô Đê-li</a:t>
            </a:r>
            <a:endParaRPr lang="en-US" altLang="vi-VN" sz="36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60" name="AutoShape 4">
            <a:hlinkClick r:id="rId2" action="ppaction://hlinkpres?slideindex=1&amp;slidetitle="/>
          </p:cNvPr>
          <p:cNvSpPr/>
          <p:nvPr/>
        </p:nvSpPr>
        <p:spPr>
          <a:xfrm>
            <a:off x="571500" y="4895850"/>
            <a:ext cx="647700" cy="590550"/>
          </a:xfrm>
          <a:prstGeom prst="flowChartExtra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vi-VN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2930" name="Rectangle 2"/>
          <p:cNvSpPr>
            <a:spLocks noRot="1"/>
          </p:cNvSpPr>
          <p:nvPr/>
        </p:nvSpPr>
        <p:spPr>
          <a:xfrm>
            <a:off x="0" y="590550"/>
            <a:ext cx="4781550" cy="24066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533400" indent="-533400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it-IT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it-IT" altLang="vi-VN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v</a:t>
            </a:r>
            <a:r>
              <a:rPr lang="it-IT" altLang="vi-VN" sz="36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it-IT" altLang="vi-VN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nghĩa</a:t>
            </a:r>
            <a:r>
              <a:rPr lang="it-IT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it-IT" alt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it-IT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	- Văn hoá truyền thống Ấn Độ có giá trị văn hoá vĩnh cửu.</a:t>
            </a:r>
            <a:endParaRPr lang="it-IT" altLang="vi-VN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83" name="Rectangle 3"/>
          <p:cNvSpPr>
            <a:spLocks noRot="1"/>
          </p:cNvSpPr>
          <p:nvPr/>
        </p:nvSpPr>
        <p:spPr>
          <a:xfrm>
            <a:off x="4135438" y="477838"/>
            <a:ext cx="4305300" cy="24066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L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nền văn minh lớn của nhân loại nên văn hóa truyền thống Ấn Độ có giá trị v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nghĩa ra sao ?</a:t>
            </a:r>
            <a:endParaRPr lang="en-US" altLang="vi-VN" sz="3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919413"/>
            <a:ext cx="6858000" cy="1316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-57150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	- Người Ấn Độ mang văn hóa của 	mình truyền bá ra bên ngo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i.</a:t>
            </a:r>
            <a:endParaRPr lang="vi-VN" altLang="vi-VN" sz="3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2930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>
                                            <p:txEl>
                                              <p:charRg st="24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2930">
                                            <p:txEl>
                                              <p:charRg st="24" end="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charRg st="0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charRg st="0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6" name="Picture 2" descr="L&amp;#224;m &amp;#273;&amp;#7865;p phong c&amp;#225;ch &amp;#7844;n, Trang điểm, Làm đẹp,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875" y="0"/>
            <a:ext cx="4302125" cy="590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7" name="Picture 3" descr="L&amp;#224;m &amp;#273;&amp;#7865;p phong c&amp;#225;ch &amp;#7844;n, Trang điểm, Làm đẹp,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91088" cy="5937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8" name="Text Box 4"/>
          <p:cNvSpPr txBox="1"/>
          <p:nvPr/>
        </p:nvSpPr>
        <p:spPr>
          <a:xfrm>
            <a:off x="0" y="5992813"/>
            <a:ext cx="9144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PHỤC TRUYỀN THỐNG ẤN ĐỘ</a:t>
            </a:r>
            <a:endParaRPr lang="en-US" altLang="vi-VN" sz="3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8130" name="Picture 2" descr="IkatnPochampallisare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304800"/>
            <a:ext cx="2640013" cy="632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1" name="Picture 3" descr="sari_dhoth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0"/>
            <a:ext cx="578167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2" name="Picture 2" descr="IkatnPochampallisare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20663"/>
            <a:ext cx="2640013" cy="632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3" name="Text Box 4"/>
          <p:cNvSpPr txBox="1"/>
          <p:nvPr/>
        </p:nvSpPr>
        <p:spPr>
          <a:xfrm>
            <a:off x="0" y="5992813"/>
            <a:ext cx="9144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PHỤC TRUYỀN THỐNG ẤN ĐỘ</a:t>
            </a:r>
            <a:endParaRPr lang="en-US" altLang="vi-VN" sz="3200"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9154" name="Picture 4" descr="pl17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053138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1126" name="Picture 6" descr="Hoa hậu Ấn Độ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6" name="Text Box 4"/>
          <p:cNvSpPr txBox="1"/>
          <p:nvPr/>
        </p:nvSpPr>
        <p:spPr>
          <a:xfrm>
            <a:off x="0" y="5992813"/>
            <a:ext cx="9144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PHỤC TRUYỀN THỐNG ẤN ĐỘ</a:t>
            </a:r>
            <a:endParaRPr lang="en-US" altLang="vi-VN" sz="32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7090" name="Rectangle 2"/>
          <p:cNvSpPr>
            <a:spLocks noRot="1" noChangeArrowheads="1"/>
          </p:cNvSpPr>
          <p:nvPr/>
        </p:nvSpPr>
        <p:spPr bwMode="auto">
          <a:xfrm>
            <a:off x="0" y="844550"/>
            <a:ext cx="5510213" cy="601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pPr marL="533400" indent="-533400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it-IT" altLang="vi-VN" sz="36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Tôn giáo:</a:t>
            </a:r>
            <a:endParaRPr lang="it-IT" altLang="vi-VN" sz="36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it-IT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Đạo Phật</a:t>
            </a:r>
            <a:r>
              <a:rPr lang="it-IT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it-IT" alt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it-IT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Tiếp tục được phát triển </a:t>
            </a:r>
            <a:r>
              <a:rPr lang="vi-VN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alt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</a:t>
            </a:r>
            <a:r>
              <a:rPr lang="it-IT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truyền bá khắp Ấn Độ. Kiến trúc Phật giáo phát triển (chùa hang, tượng Phật bằng đá).</a:t>
            </a:r>
            <a:endParaRPr lang="it-IT" altLang="vi-V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1" name="Rectangle 3"/>
          <p:cNvSpPr>
            <a:spLocks noRot="1"/>
          </p:cNvSpPr>
          <p:nvPr/>
        </p:nvSpPr>
        <p:spPr>
          <a:xfrm>
            <a:off x="5510213" y="1139825"/>
            <a:ext cx="3633787" cy="16176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en-US" alt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Đạo Phật do ai truyền bá, mạnh nhất thời n</a:t>
            </a:r>
            <a:r>
              <a:rPr lang="en-US" altLang="vi-VN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v</a:t>
            </a:r>
            <a:r>
              <a:rPr lang="en-US" altLang="vi-VN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còn để lại các kiến trúc n</a:t>
            </a:r>
            <a:r>
              <a:rPr lang="en-US" altLang="vi-VN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?</a:t>
            </a:r>
            <a:endParaRPr lang="en-US" altLang="vi-VN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2" name="Picture 5" descr="Shakyamuni+Buddha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0213" y="2757488"/>
            <a:ext cx="3633787" cy="4100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165100"/>
            <a:ext cx="9144000" cy="584200"/>
          </a:xfrm>
          <a:prstGeom prst="rect">
            <a:avLst/>
          </a:prstGeom>
        </p:spPr>
        <p:txBody>
          <a:bodyPr>
            <a:spAutoFit/>
          </a:bodyPr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altLang="vi-VN" sz="32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 HOÁ TRUYỀN</a:t>
            </a:r>
            <a:r>
              <a:rPr lang="vi-VN" altLang="vi-VN" sz="32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vi-VN" sz="32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THỐNG ẤN ĐỘ</a:t>
            </a:r>
            <a:endParaRPr lang="it-IT" altLang="vi-VN" sz="3200" b="1" i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7090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>
                                            <p:txEl>
                                              <p:charRg st="13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7090">
                                            <p:txEl>
                                              <p:charRg st="13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>
                                            <p:txEl>
                                              <p:charRg st="28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7090">
                                            <p:txEl>
                                              <p:charRg st="28" end="1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0178" name="Picture 5" descr="Tập tin:Southeast asia.jpg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025" y="1631950"/>
            <a:ext cx="4752975" cy="5226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0102" name="Rectangle 6"/>
          <p:cNvSpPr>
            <a:spLocks noRot="1"/>
          </p:cNvSpPr>
          <p:nvPr/>
        </p:nvSpPr>
        <p:spPr>
          <a:xfrm>
            <a:off x="0" y="407988"/>
            <a:ext cx="4324350" cy="5334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533400" indent="-533400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it-IT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ảnh hưởng ra bên ngo</a:t>
            </a:r>
            <a:r>
              <a:rPr lang="it-IT" altLang="vi-VN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it-IT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 nhất l</a:t>
            </a:r>
            <a:r>
              <a:rPr lang="it-IT" altLang="vi-VN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it-IT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khu vực Đông Nam Á, đồng thời bước đầu tạo ra sự giao lưu văn hoá Đông - Tây. </a:t>
            </a:r>
            <a:endParaRPr lang="sv-SE" altLang="vi-VN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0103" name="Rectangle 7"/>
          <p:cNvSpPr>
            <a:spLocks noRot="1" noChangeArrowheads="1"/>
          </p:cNvSpPr>
          <p:nvPr/>
        </p:nvSpPr>
        <p:spPr bwMode="auto">
          <a:xfrm>
            <a:off x="4110038" y="211138"/>
            <a:ext cx="47529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pPr marL="533400" indent="-5334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sz="3200" dirty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văn hoá Ấn Độ phát triển mạnh sang các nước Đông Nam Á?</a:t>
            </a:r>
            <a:endParaRPr lang="en-US" altLang="vi-VN" sz="3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2">
                                            <p:txEl>
                                              <p:charRg st="0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0102">
                                            <p:txEl>
                                              <p:charRg st="0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02" name="Picture 2" descr="a101_angkor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053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3" name="Rectangle 3"/>
          <p:cNvSpPr>
            <a:spLocks noRot="1"/>
          </p:cNvSpPr>
          <p:nvPr/>
        </p:nvSpPr>
        <p:spPr>
          <a:xfrm>
            <a:off x="0" y="6038850"/>
            <a:ext cx="9144000" cy="8191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533400" indent="-533400" algn="ctr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it-IT" alt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Đền Ăng-co ở Cam-pu-chia</a:t>
            </a:r>
            <a:endParaRPr lang="sv-SE" altLang="vi-VN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2226" name="Picture 8" descr="601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038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7" name="Rectangle 9"/>
          <p:cNvSpPr/>
          <p:nvPr/>
        </p:nvSpPr>
        <p:spPr>
          <a:xfrm>
            <a:off x="0" y="6156325"/>
            <a:ext cx="9144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 đô Pa-gan ở Mi-an-ma</a:t>
            </a:r>
            <a:endParaRPr lang="en-US" altLang="vi-VN" sz="4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3250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2925" y="0"/>
            <a:ext cx="8207375" cy="6157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1" name="Rectangle 5"/>
          <p:cNvSpPr/>
          <p:nvPr/>
        </p:nvSpPr>
        <p:spPr>
          <a:xfrm>
            <a:off x="0" y="6156325"/>
            <a:ext cx="9144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 Ay-ut-thay-a ở Thái Lan</a:t>
            </a:r>
            <a:endParaRPr lang="en-US" altLang="vi-VN" sz="4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4274" name="Picture 4" descr="web%20Indonesie%20Borobodur%20tempel%20bovena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42862"/>
            <a:ext cx="9144000" cy="5557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5" name="Rectangle 5"/>
          <p:cNvSpPr/>
          <p:nvPr/>
        </p:nvSpPr>
        <p:spPr>
          <a:xfrm>
            <a:off x="0" y="5707063"/>
            <a:ext cx="9144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 Bô-rô-bu-đu ở In-đô-nê-si-a</a:t>
            </a:r>
            <a:endParaRPr lang="en-US" altLang="vi-VN" sz="4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5298" name="Picture 4" descr="602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288"/>
            <a:ext cx="9144000" cy="6034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299" name="Rectangle 5"/>
          <p:cNvSpPr/>
          <p:nvPr/>
        </p:nvSpPr>
        <p:spPr>
          <a:xfrm>
            <a:off x="0" y="6026150"/>
            <a:ext cx="9144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 Thạt-Luỗng ở L</a:t>
            </a:r>
            <a:r>
              <a:rPr lang="en-US" altLang="vi-VN" sz="4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vi-VN" sz="4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Rectangle 2"/>
          <p:cNvSpPr>
            <a:spLocks noRot="1"/>
          </p:cNvSpPr>
          <p:nvPr/>
        </p:nvSpPr>
        <p:spPr>
          <a:xfrm>
            <a:off x="0" y="6038850"/>
            <a:ext cx="9144000" cy="8191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533400" indent="-533400" algn="ctr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it-IT" alt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Thánh địa Mỹ Sơn ở Quảng Nam</a:t>
            </a:r>
            <a:endParaRPr lang="sv-SE" altLang="vi-VN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6323" name="Picture 3" descr="1268712132myson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088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4980" name="Picture 4" descr="M%E1%BB%B9%20S%C6%A1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00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5" name="AutoShape 6">
            <a:hlinkClick r:id="rId3" action="ppaction://hlinkfile"/>
          </p:cNvPr>
          <p:cNvSpPr/>
          <p:nvPr/>
        </p:nvSpPr>
        <p:spPr>
          <a:xfrm>
            <a:off x="323850" y="4552950"/>
            <a:ext cx="552450" cy="62865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vi-VN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02" name="Rectangle 2"/>
          <p:cNvSpPr>
            <a:spLocks noRot="1"/>
          </p:cNvSpPr>
          <p:nvPr/>
        </p:nvSpPr>
        <p:spPr>
          <a:xfrm>
            <a:off x="0" y="0"/>
            <a:ext cx="9144000" cy="5334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it-IT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17 (SGK) để biết được </a:t>
            </a:r>
            <a:endParaRPr lang="it-IT" alt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it-IT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 đặc sắc của văn hoá Ấn Độ.</a:t>
            </a:r>
            <a:endParaRPr lang="it-IT" altLang="vi-VN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7347" name="Picture 3" descr="Lich%20su%2010%20hinh%2020N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6450" y="1200150"/>
            <a:ext cx="4903788" cy="5657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02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>
                                            <p:txEl>
                                              <p:charRg st="37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6002">
                                            <p:txEl>
                                              <p:charRg st="37" end="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3170" name="Rectangle 2"/>
          <p:cNvSpPr>
            <a:spLocks noGrp="1"/>
          </p:cNvSpPr>
          <p:nvPr>
            <p:ph idx="1"/>
          </p:nvPr>
        </p:nvSpPr>
        <p:spPr>
          <a:xfrm>
            <a:off x="457200" y="-14287"/>
            <a:ext cx="7758113" cy="6575425"/>
          </a:xfrm>
          <a:ln/>
        </p:spPr>
        <p:txBody>
          <a:bodyPr vert="horz" wrap="square" lIns="91440" tIns="45720" rIns="91440" bIns="45720" anchor="t" anchorCtr="0"/>
          <a:p>
            <a:pPr marL="609600" indent="-609600" algn="ctr" eaLnBrk="1" hangingPunct="1">
              <a:buFont typeface="Wingdings" panose="05000000000000000000" pitchFamily="2" charset="2"/>
              <a:buNone/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CỦNG CỐ:</a:t>
            </a: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ctr" eaLnBrk="1" hangingPunct="1">
              <a:buFont typeface="Wingdings" panose="05000000000000000000" pitchFamily="2" charset="2"/>
              <a:buNone/>
            </a:pP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buFont typeface="Wingdings" panose="05000000000000000000" pitchFamily="2" charset="2"/>
              <a:buNone/>
            </a:pP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1. Thời kì định hình v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phát triển của văn hóa truyền thống Ấn Độ l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endParaRPr lang="en-US" alt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buFont typeface="Wingdings" panose="05000000000000000000" pitchFamily="2" charset="2"/>
              <a:buNone/>
            </a:pPr>
            <a:endParaRPr lang="en-US" alt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buFont typeface="Wingdings" panose="05000000000000000000" pitchFamily="2" charset="2"/>
              <a:buNone/>
            </a:pP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Thời kì Ma-ga-đa (khoảng 500 năm TCN đến thế kỉ III SCN).</a:t>
            </a:r>
            <a:endParaRPr lang="en-US" alt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buFont typeface="Wingdings" panose="05000000000000000000" pitchFamily="2" charset="2"/>
              <a:buNone/>
            </a:pP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Thời kì Vương triều Gúp-ta (319-606).</a:t>
            </a:r>
            <a:endParaRPr lang="en-US" alt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buFont typeface="Wingdings" panose="05000000000000000000" pitchFamily="2" charset="2"/>
              <a:buNone/>
            </a:pP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Thời kì Vương triều Hác-sa (606-647).</a:t>
            </a:r>
            <a:endParaRPr lang="en-US" alt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buFont typeface="Wingdings" panose="05000000000000000000" pitchFamily="2" charset="2"/>
              <a:buNone/>
            </a:pP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Thời kì Gúp-ta v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Hác-sa (từ thế kỉ IV đến thế kỉ VII).</a:t>
            </a:r>
            <a:endParaRPr lang="en-US" altLang="vi-VN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charRg st="18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3170">
                                            <p:txEl>
                                              <p:charRg st="18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3170">
                                            <p:txEl>
                                              <p:charRg st="18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charRg st="92" end="1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3170">
                                            <p:txEl>
                                              <p:charRg st="92" end="15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3170">
                                            <p:txEl>
                                              <p:charRg st="92" end="15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charRg st="153" end="1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3170">
                                            <p:txEl>
                                              <p:charRg st="153" end="19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3170">
                                            <p:txEl>
                                              <p:charRg st="153" end="19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charRg st="194" end="2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3170">
                                            <p:txEl>
                                              <p:charRg st="194" end="2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3170">
                                            <p:txEl>
                                              <p:charRg st="194" end="2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>
                                            <p:txEl>
                                              <p:charRg st="235" end="2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3170">
                                            <p:txEl>
                                              <p:charRg st="235" end="29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3170">
                                            <p:txEl>
                                              <p:charRg st="235" end="29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4194" name="Rectangle 2"/>
          <p:cNvSpPr>
            <a:spLocks noGrp="1"/>
          </p:cNvSpPr>
          <p:nvPr>
            <p:ph idx="1"/>
          </p:nvPr>
        </p:nvSpPr>
        <p:spPr>
          <a:xfrm>
            <a:off x="457200" y="0"/>
            <a:ext cx="6985000" cy="6575425"/>
          </a:xfrm>
          <a:ln/>
        </p:spPr>
        <p:txBody>
          <a:bodyPr vert="horz" wrap="square" lIns="91440" tIns="45720" rIns="91440" bIns="45720" anchor="t" anchorCtr="0"/>
          <a:p>
            <a:pPr marL="609600" indent="-609600" algn="ctr" eaLnBrk="1" hangingPunct="1">
              <a:buFont typeface="Wingdings" panose="05000000000000000000" pitchFamily="2" charset="2"/>
              <a:buNone/>
            </a:pP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buFont typeface="Wingdings" panose="05000000000000000000" pitchFamily="2" charset="2"/>
              <a:buNone/>
            </a:pP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Câu 2. Đạo Phật xuất hiện ở Ấn Độ v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thời gian n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?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buFont typeface="Wingdings" panose="05000000000000000000" pitchFamily="2" charset="2"/>
              <a:buNone/>
            </a:pP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buFont typeface="Wingdings" panose="05000000000000000000" pitchFamily="2" charset="2"/>
              <a:buNone/>
            </a:pP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 Thế kỉ VI TCN.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buFont typeface="Wingdings" panose="05000000000000000000" pitchFamily="2" charset="2"/>
              <a:buNone/>
            </a:pP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 Thế kỉ IV.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buFont typeface="Wingdings" panose="05000000000000000000" pitchFamily="2" charset="2"/>
              <a:buNone/>
            </a:pP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 Thế kỉ VI.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buFont typeface="Wingdings" panose="05000000000000000000" pitchFamily="2" charset="2"/>
              <a:buNone/>
            </a:pP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D. Thế kỉ VII.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>
                                            <p:txEl>
                                              <p:charRg st="60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4194">
                                            <p:txEl>
                                              <p:charRg st="60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4194">
                                            <p:txEl>
                                              <p:charRg st="60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>
                                            <p:txEl>
                                              <p:charRg st="79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4194">
                                            <p:txEl>
                                              <p:charRg st="79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4194">
                                            <p:txEl>
                                              <p:charRg st="79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>
                                            <p:txEl>
                                              <p:charRg st="94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4194">
                                            <p:txEl>
                                              <p:charRg st="94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4194">
                                            <p:txEl>
                                              <p:charRg st="94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>
                                            <p:txEl>
                                              <p:charRg st="109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4194">
                                            <p:txEl>
                                              <p:charRg st="109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4194">
                                            <p:txEl>
                                              <p:charRg st="109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2" descr="thai-lifbud-02.gif (56331 bytes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0"/>
            <a:ext cx="4419600" cy="594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8115" name="Picture 3" descr="thai-lifbud-03.gif (73630 bytes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0"/>
            <a:ext cx="4017963" cy="594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Rectangle 4"/>
          <p:cNvSpPr/>
          <p:nvPr/>
        </p:nvSpPr>
        <p:spPr>
          <a:xfrm>
            <a:off x="0" y="6073775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 tử Sỉ-Đạt-Ta con vua Tịnh Phạn v</a:t>
            </a:r>
            <a:r>
              <a:rPr lang="en-US" altLang="vi-VN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</a:t>
            </a:r>
            <a:r>
              <a:rPr lang="en-US" altLang="vi-VN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hậu Ma da</a:t>
            </a:r>
            <a:endParaRPr lang="en-US" altLang="vi-VN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5218" name="Rectangle 2"/>
          <p:cNvSpPr>
            <a:spLocks noGrp="1"/>
          </p:cNvSpPr>
          <p:nvPr>
            <p:ph idx="1"/>
          </p:nvPr>
        </p:nvSpPr>
        <p:spPr>
          <a:xfrm>
            <a:off x="457200" y="0"/>
            <a:ext cx="8461375" cy="6575425"/>
          </a:xfrm>
          <a:ln/>
        </p:spPr>
        <p:txBody>
          <a:bodyPr vert="horz" wrap="square" lIns="91440" tIns="45720" rIns="91440" bIns="45720" anchor="t" anchorCtr="0"/>
          <a:p>
            <a:pPr marL="609600" indent="-609600" algn="ctr" eaLnBrk="1" hangingPunct="1">
              <a:buFont typeface="Wingdings" panose="05000000000000000000" pitchFamily="2" charset="2"/>
              <a:buNone/>
            </a:pPr>
            <a:endParaRPr lang="en-US" alt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buFont typeface="Wingdings" panose="05000000000000000000" pitchFamily="2" charset="2"/>
              <a:buNone/>
            </a:pP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Câu 3. </a:t>
            </a:r>
            <a:r>
              <a:rPr lang="en-US" alt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Phật được truyền </a:t>
            </a:r>
            <a:endParaRPr lang="en-US" alt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buFont typeface="Wingdings" panose="05000000000000000000" pitchFamily="2" charset="2"/>
              <a:buNone/>
            </a:pPr>
            <a:r>
              <a:rPr lang="en-US" alt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 rộng khắp Ấn Độ v</a:t>
            </a:r>
            <a:r>
              <a:rPr lang="en-US" altLang="vi-VN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thời</a:t>
            </a:r>
            <a:endParaRPr lang="en-US" alt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buFont typeface="Wingdings" panose="05000000000000000000" pitchFamily="2" charset="2"/>
              <a:buNone/>
            </a:pPr>
            <a:endParaRPr lang="en-US" alt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buFont typeface="Wingdings" panose="05000000000000000000" pitchFamily="2" charset="2"/>
              <a:buNone/>
            </a:pPr>
            <a:r>
              <a:rPr lang="en-US" alt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Vua Bim-bi-sa-ra.</a:t>
            </a:r>
            <a:endParaRPr lang="en-US" alt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buFont typeface="Wingdings" panose="05000000000000000000" pitchFamily="2" charset="2"/>
              <a:buNone/>
            </a:pPr>
            <a:r>
              <a:rPr lang="en-US" alt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Vua A-sô-ca.</a:t>
            </a:r>
            <a:endParaRPr lang="en-US" alt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buFont typeface="Wingdings" panose="05000000000000000000" pitchFamily="2" charset="2"/>
              <a:buNone/>
            </a:pPr>
            <a:r>
              <a:rPr lang="en-US" alt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Vua Gúp-ta.</a:t>
            </a:r>
            <a:endParaRPr lang="en-US" alt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buFont typeface="Wingdings" panose="05000000000000000000" pitchFamily="2" charset="2"/>
              <a:buNone/>
            </a:pPr>
            <a:r>
              <a:rPr lang="en-US" alt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Vua Hác-sa.</a:t>
            </a:r>
            <a:endParaRPr lang="en-US" altLang="vi-VN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65218">
                                            <p:txEl>
                                              <p:charRg st="84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42" name="Rectangle 2"/>
          <p:cNvSpPr>
            <a:spLocks noGrp="1"/>
          </p:cNvSpPr>
          <p:nvPr>
            <p:ph idx="1"/>
          </p:nvPr>
        </p:nvSpPr>
        <p:spPr>
          <a:xfrm>
            <a:off x="246063" y="98425"/>
            <a:ext cx="7546975" cy="6575425"/>
          </a:xfrm>
          <a:ln/>
        </p:spPr>
        <p:txBody>
          <a:bodyPr vert="horz" wrap="square" lIns="91440" tIns="45720" rIns="91440" bIns="45720" anchor="t" anchorCtr="0"/>
          <a:p>
            <a:pPr marL="609600" indent="-609600" algn="just" eaLnBrk="1" hangingPunct="1">
              <a:buFont typeface="Wingdings" panose="05000000000000000000" pitchFamily="2" charset="2"/>
              <a:buNone/>
            </a:pP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4.  Đạo Hin-đu – một tôn giáo lớn xuất hiện cùng với đạo Phật – được hình th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trên cơ sở của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buFont typeface="Wingdings" panose="05000000000000000000" pitchFamily="2" charset="2"/>
              <a:buNone/>
            </a:pP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buFont typeface="Wingdings" panose="05000000000000000000" pitchFamily="2" charset="2"/>
              <a:buNone/>
            </a:pP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giáo lí của đạo Phật.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buFont typeface="Wingdings" panose="05000000000000000000" pitchFamily="2" charset="2"/>
              <a:buNone/>
            </a:pP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những tín ngưỡng cổ xưa của người Ấn Độ.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buFont typeface="Wingdings" panose="05000000000000000000" pitchFamily="2" charset="2"/>
              <a:buNone/>
            </a:pP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giáo lí của đạo Hồi.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buFont typeface="Wingdings" panose="05000000000000000000" pitchFamily="2" charset="2"/>
              <a:buNone/>
            </a:pP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tất cả ý trên đều đúng.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66242">
                                            <p:txEl>
                                              <p:charRg st="125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2" descr="thai-lifbud-08.gif (54546 bytes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0"/>
            <a:ext cx="4137025" cy="556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9139" name="Picture 3" descr="thai-lifbud-11.gif (48610 bytes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0"/>
            <a:ext cx="3756025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Rectangle 4"/>
          <p:cNvSpPr/>
          <p:nvPr/>
        </p:nvSpPr>
        <p:spPr>
          <a:xfrm>
            <a:off x="0" y="5670550"/>
            <a:ext cx="91440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nhận thấy 4 cảnh khổ : sanh, gi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bệnh, chết nên ho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tử Sỉ Đạt Ta ra đi tìm chân lí thoát khổ.</a:t>
            </a:r>
            <a:endParaRPr lang="en-US" altLang="vi-VN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9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2" descr="thai-lifbud-13.gif (57196 bytes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0"/>
            <a:ext cx="4287838" cy="541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3" descr="phat-000-phathichca-lar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0"/>
            <a:ext cx="3997325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Rectangle 4"/>
          <p:cNvSpPr/>
          <p:nvPr/>
        </p:nvSpPr>
        <p:spPr>
          <a:xfrm>
            <a:off x="0" y="5483225"/>
            <a:ext cx="91440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thiền định dưới cội bồ đề thái tử giác ngộ tiếng Ấn Độ l</a:t>
            </a:r>
            <a:r>
              <a:rPr lang="en-US" altLang="vi-VN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Butđa, tiếng Việt l</a:t>
            </a:r>
            <a:r>
              <a:rPr lang="en-US" altLang="vi-VN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Bụt, tiếng Trung Quốc l</a:t>
            </a:r>
            <a:r>
              <a:rPr lang="en-US" altLang="vi-VN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Phật. Đạo Phật được truyền bá khắp miền Bắc Ấn Độ v</a:t>
            </a:r>
            <a:r>
              <a:rPr lang="en-US" altLang="vi-VN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 lan rộng ra các nước khác.</a:t>
            </a:r>
            <a:endParaRPr lang="en-US" altLang="vi-VN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0165" name="Picture 5" descr="Shakyamuni+Buddha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13" y="0"/>
            <a:ext cx="8647112" cy="5461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/>
          <p:nvPr/>
        </p:nvSpPr>
        <p:spPr>
          <a:xfrm>
            <a:off x="0" y="5484813"/>
            <a:ext cx="9144000" cy="1373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Phật được truyền bá mạnh mẽ dưới thời vua A-sô-ca, tiếp tục dưới các triều đại Gúp-ta v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Hác-sa cho đến thế kỉ VII. Đông Nam Á ảnh hưởng đạo Phật nhiều nhất .</a:t>
            </a:r>
            <a:endParaRPr lang="en-US" altLang="vi-VN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888" y="0"/>
            <a:ext cx="3930650" cy="541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Picture 4" descr="phatthichcafi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488" y="0"/>
            <a:ext cx="4389437" cy="5416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1189" name="Picture 5" descr="Shakyamuni+Buddh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75" y="0"/>
            <a:ext cx="222885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1190" name="Picture 6" descr="Shakyamuni+Buddha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775" y="0"/>
            <a:ext cx="1687513" cy="1676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ext Box 2"/>
          <p:cNvSpPr txBox="1"/>
          <p:nvPr/>
        </p:nvSpPr>
        <p:spPr>
          <a:xfrm>
            <a:off x="0" y="6338888"/>
            <a:ext cx="91440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ta đã đục đẽo hang đá th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Chùa hang</a:t>
            </a:r>
            <a:endParaRPr lang="en-US" altLang="vi-VN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411" name="Picture 3" descr="Tập tin:Ajanta (63).jpg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8301038" cy="6226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2212" name="Picture 4" descr="04-Chua-Hang-33607-300A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853488" cy="6324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6189</Words>
  <Application>WPS Presentation</Application>
  <PresentationFormat/>
  <Paragraphs>220</Paragraphs>
  <Slides>51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65" baseType="lpstr">
      <vt:lpstr>Arial</vt:lpstr>
      <vt:lpstr>SimSun</vt:lpstr>
      <vt:lpstr>Wingdings</vt:lpstr>
      <vt:lpstr>Trebuchet MS</vt:lpstr>
      <vt:lpstr>Wingdings 3</vt:lpstr>
      <vt:lpstr>Times New Roman</vt:lpstr>
      <vt:lpstr>VNI-Vari</vt:lpstr>
      <vt:lpstr>Segoe Print</vt:lpstr>
      <vt:lpstr>Arial Unicode MS</vt:lpstr>
      <vt:lpstr>Calibri</vt:lpstr>
      <vt:lpstr>等线</vt:lpstr>
      <vt:lpstr>Microsoft YaHei</vt:lpstr>
      <vt:lpstr>Arial Unicode MS</vt:lpstr>
      <vt:lpstr>Facet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</cp:lastModifiedBy>
  <cp:revision>2</cp:revision>
  <dcterms:created xsi:type="dcterms:W3CDTF">2003-12-28T08:38:47Z</dcterms:created>
  <dcterms:modified xsi:type="dcterms:W3CDTF">2021-11-07T17:32:43Z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5336B8F0D9094D99A3E0674554D791A5</vt:lpwstr>
  </property>
  <property fmtid="{D5CDD505-2E9C-101B-9397-08002B2CF9AE}" pid="3" name="KSOProductBuildVer">
    <vt:lpwstr>1033-11.2.0.10351</vt:lpwstr>
  </property>
</Properties>
</file>